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72" r:id="rId8"/>
    <p:sldId id="261" r:id="rId9"/>
    <p:sldId id="262" r:id="rId10"/>
    <p:sldId id="265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B3BBE-3271-4782-94CF-86FA0ACAC8EB}" type="datetimeFigureOut">
              <a:rPr lang="en-US"/>
              <a:pPr>
                <a:defRPr/>
              </a:pPr>
              <a:t>1/22/2014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D363A-2C83-4AA4-AFF3-F7C5A29139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405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4B013-71FF-4717-B7D2-417321A9C09C}" type="datetimeFigureOut">
              <a:rPr lang="en-US"/>
              <a:pPr>
                <a:defRPr/>
              </a:pPr>
              <a:t>1/22/2014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91013-9DCE-4EF4-B739-CA7123E71A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84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1DAA9-7619-4D41-8EC7-3F92A31C5F46}" type="datetimeFigureOut">
              <a:rPr lang="en-US"/>
              <a:pPr>
                <a:defRPr/>
              </a:pPr>
              <a:t>1/22/2014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697D0-200A-404F-9FD2-94471FDE8E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55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6DA44-6EFB-4921-9366-96770432DB28}" type="datetimeFigureOut">
              <a:rPr lang="en-US"/>
              <a:pPr>
                <a:defRPr/>
              </a:pPr>
              <a:t>1/22/2014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7572B-0497-4EB8-BAEA-DDE8CEB702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980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E45CE-D64D-414C-AF05-1138725CA0CB}" type="datetimeFigureOut">
              <a:rPr lang="en-US"/>
              <a:pPr>
                <a:defRPr/>
              </a:pPr>
              <a:t>1/22/2014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35368-7418-4CAE-A225-281F036E31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133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34F12-80A9-4938-90E9-83E93F10A2A7}" type="datetimeFigureOut">
              <a:rPr lang="en-US"/>
              <a:pPr>
                <a:defRPr/>
              </a:pPr>
              <a:t>1/22/2014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2752B-8774-4035-85B7-6627525124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596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EB260-4C48-4261-AFCC-79F8631C20CD}" type="datetimeFigureOut">
              <a:rPr lang="en-US"/>
              <a:pPr>
                <a:defRPr/>
              </a:pPr>
              <a:t>1/22/2014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630C4-3933-4000-BFCC-889D701AD3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24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253B0-16E2-46A7-BBFC-327A686A9747}" type="datetimeFigureOut">
              <a:rPr lang="en-US"/>
              <a:pPr>
                <a:defRPr/>
              </a:pPr>
              <a:t>1/22/2014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124A3-6A76-4F04-A0C8-9CF4F1A6EC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99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A0751-17AF-4AF0-8C1E-8CE816337418}" type="datetimeFigureOut">
              <a:rPr lang="en-US"/>
              <a:pPr>
                <a:defRPr/>
              </a:pPr>
              <a:t>1/22/2014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F2EC1-0813-4617-AC8C-55E4B9AA2E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6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7F77B-BD3B-47FB-ACB1-999263B34974}" type="datetimeFigureOut">
              <a:rPr lang="en-US"/>
              <a:pPr>
                <a:defRPr/>
              </a:pPr>
              <a:t>1/22/2014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E1E41-239E-46AE-9F63-210B940A99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458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18D02-506D-4FCB-836A-DF0A6DFAD109}" type="datetimeFigureOut">
              <a:rPr lang="en-US"/>
              <a:pPr>
                <a:defRPr/>
              </a:pPr>
              <a:t>1/22/2014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1712A-7705-44D1-AA32-CE4FA98808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478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3F5A9E-621E-4D7C-95D9-72F915695D78}" type="datetimeFigureOut">
              <a:rPr lang="en-US"/>
              <a:pPr>
                <a:defRPr/>
              </a:pPr>
              <a:t>1/22/2014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BA4FF5-349E-443D-881E-E028838814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ikeresponsibility.com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9812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Employment Regulation Strategies for the Modern Workplaces and Global Economy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38400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Thomas A. Kochan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MIT Sloan School of Management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And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Institute for Work and Employment Relations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ESRC Seminar on Regulation of Work and Employment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Newcastle University Business School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March 22,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Content Placeholder 3" descr="460x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371600"/>
            <a:ext cx="7848600" cy="4619625"/>
          </a:xfrm>
        </p:spPr>
      </p:pic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What if this were you???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altLang="en-US" sz="2800" smtClean="0"/>
              <a:t/>
            </a:r>
            <a:br>
              <a:rPr lang="en-US" altLang="en-US" sz="2800" smtClean="0"/>
            </a:br>
            <a:r>
              <a:rPr lang="en-US" altLang="en-US" sz="2800" smtClean="0"/>
              <a:t/>
            </a:r>
            <a:br>
              <a:rPr lang="en-US" altLang="en-US" sz="2800" smtClean="0"/>
            </a:br>
            <a:r>
              <a:rPr lang="en-US" altLang="en-US" sz="2800" smtClean="0"/>
              <a:t>Richard Locke, </a:t>
            </a:r>
            <a:r>
              <a:rPr lang="en-US" altLang="en-US" sz="2800" i="1" smtClean="0"/>
              <a:t>The Promise and Limits of Private Power</a:t>
            </a:r>
          </a:p>
          <a:p>
            <a:pPr eaLnBrk="1" hangingPunct="1">
              <a:buFont typeface="Arial" charset="0"/>
              <a:buNone/>
            </a:pPr>
            <a:r>
              <a:rPr lang="en-US" altLang="en-US" sz="2800" smtClean="0"/>
              <a:t>  </a:t>
            </a:r>
            <a:r>
              <a:rPr lang="en-US" altLang="en-US" smtClean="0"/>
              <a:t> </a:t>
            </a:r>
          </a:p>
          <a:p>
            <a:pPr eaLnBrk="1" hangingPunct="1">
              <a:buFont typeface="Arial" charset="0"/>
              <a:buNone/>
            </a:pPr>
            <a:endParaRPr lang="en-US" altLang="en-US" smtClean="0"/>
          </a:p>
        </p:txBody>
      </p:sp>
      <p:sp>
        <p:nvSpPr>
          <p:cNvPr id="122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Regulating Global Value Chains:  What we are Learning</a:t>
            </a:r>
          </a:p>
        </p:txBody>
      </p:sp>
      <p:pic>
        <p:nvPicPr>
          <p:cNvPr id="12292" name="Picture 4" descr="C:\Users\tkochan\AppData\Local\Microsoft\Windows\Temporary Internet Files\Content.Outlook\I9TRERNX\Locke Promise of Limits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00200"/>
            <a:ext cx="3581400" cy="479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Corporate Codes of Conduct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Reliable, Credible Auditing Metrics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Transparency—sharing data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Full Disclosure of where products are sourced/produced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Engagement with NGOs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Integrated state-of-the-art operations and HRM practices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Effective enforcement of labor laws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Independent  and on-going worker representation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Smoother, predictable procurement patterns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More equitable distribution of profits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Ongoing education, training, and accountability</a:t>
            </a:r>
          </a:p>
        </p:txBody>
      </p:sp>
      <p:sp>
        <p:nvSpPr>
          <p:cNvPr id="133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Key Elements in an Integrated System for  Managing Employment Practices in Global Supply Chains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altLang="en-US" sz="3200" smtClean="0"/>
              <a:t>Next Generation Institutional Complements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Unions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Global Alliances—UNITE; UNI Global Union…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Local Alliances—growing role in U.S.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NGOs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Traditional arms length expose’ role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Growing role in auditing/engaging employers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International Agencies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Is the ILO stepping up????—Cambodia; Bangladesh?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Large MNCs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European firms more willing to work with multi-stakeholder consortia, including unions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Transparency and reporting:  Nike: </a:t>
            </a:r>
            <a:r>
              <a:rPr lang="en-US" dirty="0" smtClean="0">
                <a:hlinkClick r:id="rId2"/>
              </a:rPr>
              <a:t>http://www.nikeresponsibility.com/</a:t>
            </a:r>
            <a:r>
              <a:rPr lang="en-US" dirty="0" smtClean="0"/>
              <a:t>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Industry Associations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Necessity and Invention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No single solution in place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Need era of experimentation and learning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Need for renewed government leadership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Will the U.S. Department of Labor be reborn???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Will the U.S. government become a responsible purchaser-contractor and use its leverage?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Will we update the full range of labor and employment  policies to catch up with the changing workforce and workplaces?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Work-family policies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Wage and hour policies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Labor law and policies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And a lot more…..needed and perhaps to come some day!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Overview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Key Challenges:  </a:t>
            </a:r>
          </a:p>
          <a:p>
            <a:pPr lvl="1" eaLnBrk="1" hangingPunct="1"/>
            <a:r>
              <a:rPr lang="en-US" altLang="en-US" smtClean="0"/>
              <a:t>Diversity in Workplaces and in the Workforce</a:t>
            </a:r>
          </a:p>
          <a:p>
            <a:pPr lvl="1" eaLnBrk="1" hangingPunct="1"/>
            <a:r>
              <a:rPr lang="en-US" altLang="en-US" smtClean="0"/>
              <a:t>Global Scope of Value Chains (where work is done)</a:t>
            </a:r>
          </a:p>
          <a:p>
            <a:pPr lvl="1" eaLnBrk="1" hangingPunct="1"/>
            <a:r>
              <a:rPr lang="en-US" altLang="en-US" smtClean="0"/>
              <a:t>Weakening “Countervailing Power” of Unions</a:t>
            </a:r>
          </a:p>
          <a:p>
            <a:pPr lvl="1" eaLnBrk="1" hangingPunct="1"/>
            <a:r>
              <a:rPr lang="en-US" altLang="en-US" smtClean="0"/>
              <a:t>Declining Government Resources</a:t>
            </a:r>
          </a:p>
          <a:p>
            <a:pPr lvl="1"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Alternative Responses-Public &amp; Private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Beyond National Regulations?  </a:t>
            </a:r>
          </a:p>
          <a:p>
            <a:pPr lvl="1" eaLnBrk="1" hangingPunct="1">
              <a:buFont typeface="Arial" charset="0"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1143000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>Industrial Model of the Employment Relationship</a:t>
            </a:r>
            <a:r>
              <a:rPr lang="en-US" altLang="en-US" smtClean="0"/>
              <a:t>  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Large Firm</a:t>
            </a:r>
          </a:p>
          <a:p>
            <a:pPr eaLnBrk="1" hangingPunct="1"/>
            <a:r>
              <a:rPr lang="en-US" altLang="en-US" smtClean="0"/>
              <a:t>Long Term Employment</a:t>
            </a:r>
          </a:p>
          <a:p>
            <a:pPr eaLnBrk="1" hangingPunct="1"/>
            <a:r>
              <a:rPr lang="en-US" altLang="en-US" smtClean="0"/>
              <a:t>Clear Division of Roles—Management and Employees “Exempt or Non-exempt” in U.S. Parlance</a:t>
            </a:r>
          </a:p>
          <a:p>
            <a:pPr eaLnBrk="1" hangingPunct="1"/>
            <a:r>
              <a:rPr lang="en-US" altLang="en-US" smtClean="0"/>
              <a:t>Implicit:  Male at Work; Wife at Home…</a:t>
            </a:r>
          </a:p>
          <a:p>
            <a:pPr eaLnBrk="1" hangingPunct="1"/>
            <a:r>
              <a:rPr lang="en-US" altLang="en-US" smtClean="0"/>
              <a:t>Union Present or Threat of Union </a:t>
            </a:r>
          </a:p>
          <a:p>
            <a:pPr eaLnBrk="1" hangingPunct="1"/>
            <a:r>
              <a:rPr lang="en-US" altLang="en-US" smtClean="0"/>
              <a:t>No Ambiguity Who is the “Employer”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Today’s Realities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Multiple Organizational Forms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Traditional large firms but focused on “core competencies;” fewer broad integrated firms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Work spread through global value chains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Expansion of franchising, contracting, privatizing…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High priority on start-ups and small establishments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Increased Workforce Diversity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Two working parents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Immigrants and migrants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Global options for sourcing work—greater cultural diversity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Diversity of employment rights—sometimes doing very similar work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Weakening of traditional unions; rising roles of NGOs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Ambiguity over “Who is the responsible employer?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The sad story of petrochemicals—from Texas to Britain to the Gulf Coast disaster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1989:  22  contract workers killed in Texas chemical plant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2005: BP Texas City plant explosion  resulted in 15 deaths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2011: BP, </a:t>
            </a:r>
            <a:r>
              <a:rPr lang="en-US" dirty="0" err="1" smtClean="0"/>
              <a:t>Haliburton</a:t>
            </a:r>
            <a:r>
              <a:rPr lang="en-US" dirty="0" smtClean="0"/>
              <a:t>, Transocean Deepwater Horizon oil spill—11 killed, Billions of liabilities….but who was the employer?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2013 Bangladesh factory collapse:  1,200+ killed: Who is responsible?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Close to home:  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Hotel on MIT land; Leased to Hotel Chain; Options to contract out multiple jobs; and fight over union organizing….who is responsible for controlling management behavior?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U.S. Government Big Buyer of Sweatshop Goods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Content Placeholder 3" descr="bangladesh factory collapse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676400"/>
            <a:ext cx="7086600" cy="3886200"/>
          </a:xfrm>
        </p:spPr>
      </p:pic>
      <p:sp>
        <p:nvSpPr>
          <p:cNvPr id="7171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z="3200" smtClean="0"/>
              <a:t>Factory Collapse, Bangladesh, April 24, 2013:  over 1,200 Workers Killed  (3,310,000 Google Entries)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/>
        </p:nvSpPr>
        <p:spPr bwMode="auto">
          <a:xfrm>
            <a:off x="990600" y="152400"/>
            <a:ext cx="5867400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en-US" sz="180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en-US" sz="1800">
                <a:latin typeface="Arial" charset="0"/>
              </a:rPr>
              <a:t>DAV I D W E I 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en-US" sz="2400" i="1">
                <a:latin typeface="Arial" charset="0"/>
              </a:rPr>
              <a:t>The Fissured Workplace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en-US" sz="180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en-US" sz="1600">
                <a:latin typeface="Arial" charset="0"/>
              </a:rPr>
              <a:t>WHY  WORK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en-US" sz="160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en-US" sz="1600">
                <a:latin typeface="Arial" charset="0"/>
              </a:rPr>
              <a:t>B E C A M E  S O  B A 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en-US" sz="160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en-US" sz="1600">
                <a:latin typeface="Arial" charset="0"/>
              </a:rPr>
              <a:t>F OR  S O  M A N Y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en-US" sz="160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en-US" sz="1600">
                <a:latin typeface="Arial" charset="0"/>
              </a:rPr>
              <a:t>A N D  W H AT  C A N  B E  D ON 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en-US" sz="160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en-US" sz="1600">
                <a:latin typeface="Arial" charset="0"/>
              </a:rPr>
              <a:t>TO  IMP R OV E  I T</a:t>
            </a:r>
          </a:p>
        </p:txBody>
      </p:sp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657600"/>
            <a:ext cx="73152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Toward New Regulatory Strategies:  Legislative Updating??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Efforts to define employer as the entity that sets standards for the deliverables—product or service</a:t>
            </a:r>
          </a:p>
          <a:p>
            <a:pPr eaLnBrk="1" hangingPunct="1"/>
            <a:endParaRPr lang="en-US" altLang="en-US" sz="2800" smtClean="0"/>
          </a:p>
          <a:p>
            <a:pPr eaLnBrk="1" hangingPunct="1"/>
            <a:r>
              <a:rPr lang="en-US" altLang="en-US" sz="2800" smtClean="0"/>
              <a:t>Revision of “exempt-non-exempt” and/or “management” and “non-management” rules</a:t>
            </a:r>
          </a:p>
          <a:p>
            <a:pPr eaLnBrk="1" hangingPunct="1"/>
            <a:endParaRPr lang="en-US" altLang="en-US" sz="2800" smtClean="0"/>
          </a:p>
          <a:p>
            <a:pPr eaLnBrk="1" hangingPunct="1"/>
            <a:r>
              <a:rPr lang="en-US" altLang="en-US" sz="2800" smtClean="0"/>
              <a:t>The U.S.:  We will be the last to provide paid family and/or sick leave</a:t>
            </a:r>
          </a:p>
          <a:p>
            <a:pPr eaLnBrk="1" hangingPunct="1"/>
            <a:endParaRPr lang="en-US" altLang="en-US" sz="2800" smtClean="0"/>
          </a:p>
          <a:p>
            <a:pPr eaLnBrk="1" hangingPunct="1"/>
            <a:r>
              <a:rPr lang="en-US" altLang="en-US" sz="2800" smtClean="0"/>
              <a:t>And then there is our failed labor law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Alternative Regulatory Strategies:  Beyond Command and Control?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Two Track Options—carrots and sticks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Targeting most egregious violators;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Flexibility for how to meet standards for firms with demonstrated records of compliance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Private Institutions—unions, NGOs, community group advocates as complements/allies in enforcement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Identifying points of greatest leverage in value chain “Hot cargo” concept in U.S. labor law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Beyond compliance:  technical assistance, advice, best practices, information sharing, etc. for firms to learn how to meet standards and improve performance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Coordination across individual enforcement agencies—common data base of compliance across all employment standards/regulations?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255</TotalTime>
  <Words>801</Words>
  <Application>Microsoft Office PowerPoint</Application>
  <PresentationFormat>On-screen Show (4:3)</PresentationFormat>
  <Paragraphs>133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Employment Regulation Strategies for the Modern Workplaces and Global Economy</vt:lpstr>
      <vt:lpstr>Overview</vt:lpstr>
      <vt:lpstr>Industrial Model of the Employment Relationship  </vt:lpstr>
      <vt:lpstr>Today’s Realities</vt:lpstr>
      <vt:lpstr>Challenges</vt:lpstr>
      <vt:lpstr>Factory Collapse, Bangladesh, April 24, 2013:  over 1,200 Workers Killed  (3,310,000 Google Entries)</vt:lpstr>
      <vt:lpstr>PowerPoint Presentation</vt:lpstr>
      <vt:lpstr>Toward New Regulatory Strategies:  Legislative Updating??</vt:lpstr>
      <vt:lpstr>Alternative Regulatory Strategies:  Beyond Command and Control? </vt:lpstr>
      <vt:lpstr>What if this were you???</vt:lpstr>
      <vt:lpstr>Regulating Global Value Chains:  What we are Learning</vt:lpstr>
      <vt:lpstr>Key Elements in an Integrated System for  Managing Employment Practices in Global Supply Chains</vt:lpstr>
      <vt:lpstr>Next Generation Institutional Complements</vt:lpstr>
      <vt:lpstr>Necessity and Invention</vt:lpstr>
    </vt:vector>
  </TitlesOfParts>
  <Company>MIT Sloan School of Management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Employment Regulation Strategies for the Modern Workplaces and Global Economy</dc:title>
  <dc:creator>STS</dc:creator>
  <cp:lastModifiedBy>user</cp:lastModifiedBy>
  <cp:revision>37</cp:revision>
  <dcterms:created xsi:type="dcterms:W3CDTF">2014-01-16T11:35:29Z</dcterms:created>
  <dcterms:modified xsi:type="dcterms:W3CDTF">2014-01-22T09:31:07Z</dcterms:modified>
</cp:coreProperties>
</file>